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sldIdLst>
    <p:sldId id="257" r:id="rId3"/>
    <p:sldId id="270" r:id="rId4"/>
    <p:sldId id="263" r:id="rId5"/>
    <p:sldId id="261" r:id="rId6"/>
    <p:sldId id="260" r:id="rId7"/>
    <p:sldId id="271" r:id="rId8"/>
    <p:sldId id="264" r:id="rId9"/>
    <p:sldId id="265" r:id="rId10"/>
    <p:sldId id="266" r:id="rId11"/>
    <p:sldId id="267" r:id="rId12"/>
    <p:sldId id="268" r:id="rId13"/>
    <p:sldId id="269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865CD-8991-42E7-ADBF-FCEC7DA61287}" type="datetimeFigureOut">
              <a:rPr lang="is-IS" smtClean="0"/>
              <a:t>20.4.2015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9D5F6-B9C0-46FA-A494-2AE69A367EB9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4554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0352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10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63091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11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10200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12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1797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13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5510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50955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85853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35137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3082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3448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11067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76307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9D5F6-B9C0-46FA-A494-2AE69A367EB9}" type="slidenum">
              <a:rPr lang="is-IS" smtClean="0"/>
              <a:t>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5663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2BB1-F56A-4805-8439-E441804BD168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2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F4838-BB9C-42B6-B954-73001AAB2741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3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4E78-BE53-4771-9D49-E3EF837A3E27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4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55E6C-F7C9-4628-BD4D-34DD703F134A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F003-574D-41EC-ACAB-F2B42935E690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93F0-9465-4F79-BC79-B38A98A7145E}" type="datetime1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4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3112-2056-4857-B288-9D327F089EF1}" type="datetime1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6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3EFF-9109-4FE8-BFC9-3DFD1D9D6702}" type="datetime1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AB3B-6719-454E-834E-65EBDDDFC667}" type="datetime1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314360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8168-C30F-4599-A751-B668F84D019E}" type="datetime1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6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4538-FBBA-43B6-887A-FCE78654D0FA}" type="datetime1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F589-AAF3-4D40-909C-6FC39F319F49}" type="datetime1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Brunahönnun slf. - Gunnar H. Kristjánsson bygginga- og brunaverkfræðingur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Aðkoma brunahönnuða</a:t>
            </a:r>
          </a:p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að brunavörnum loftræsikerfa </a:t>
            </a:r>
          </a:p>
          <a:p>
            <a:pPr algn="ctr">
              <a:lnSpc>
                <a:spcPct val="90000"/>
              </a:lnSpc>
            </a:pPr>
            <a:endParaRPr lang="is-IS" b="1" dirty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Mismunandi hönnunarlausnir </a:t>
            </a:r>
          </a:p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Opið – lokað </a:t>
            </a:r>
            <a:endParaRPr lang="is-I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15839" y="1669798"/>
            <a:ext cx="2585857" cy="2560320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Yfirþrýstingur og blöndunarhitastig</a:t>
            </a:r>
          </a:p>
          <a:p>
            <a:pPr algn="ctr">
              <a:lnSpc>
                <a:spcPct val="90000"/>
              </a:lnSpc>
            </a:pPr>
            <a:endParaRPr lang="is-IS" sz="24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Dæmi: Eitt hótelherbergi og 4 hótelherbergi </a:t>
            </a:r>
            <a:endParaRPr lang="is-I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0219" y="1276394"/>
            <a:ext cx="2560320" cy="256032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PFS hermun   </a:t>
            </a:r>
          </a:p>
          <a:p>
            <a:pPr>
              <a:lnSpc>
                <a:spcPct val="90000"/>
              </a:lnSpc>
            </a:pPr>
            <a:endParaRPr lang="is-IS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Reynslusaga </a:t>
            </a:r>
            <a:endParaRPr lang="is-I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81280" y="5536948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hjá Lagnafélagi Íslands  - 20. apríl 2015</a:t>
            </a:r>
          </a:p>
          <a:p>
            <a:r>
              <a:rPr lang="is-IS" sz="1600" dirty="0" smtClean="0"/>
              <a:t>	 Gunnar H Kristjánsson bygginga- og brunaverkfræðingur (MSc og MPM)</a:t>
            </a:r>
          </a:p>
          <a:p>
            <a:r>
              <a:rPr lang="is-IS" sz="1600" dirty="0" smtClean="0"/>
              <a:t> 	Ármúli 6 (Orange) s: 662-5990</a:t>
            </a:r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9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278714"/>
              </p:ext>
            </p:extLst>
          </p:nvPr>
        </p:nvGraphicFramePr>
        <p:xfrm>
          <a:off x="574157" y="446570"/>
          <a:ext cx="7495955" cy="5060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722"/>
                <a:gridCol w="744279"/>
                <a:gridCol w="551449"/>
                <a:gridCol w="825826"/>
                <a:gridCol w="952876"/>
                <a:gridCol w="1365789"/>
                <a:gridCol w="1514014"/>
              </a:tblGrid>
              <a:tr h="646589">
                <a:tc>
                  <a:txBody>
                    <a:bodyPr/>
                    <a:lstStyle/>
                    <a:p>
                      <a:r>
                        <a:rPr lang="is-IS" dirty="0" smtClean="0"/>
                        <a:t>4 hótelherbergi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m</a:t>
                      </a:r>
                      <a:r>
                        <a:rPr lang="is-IS" baseline="30000" dirty="0" smtClean="0"/>
                        <a:t>3</a:t>
                      </a:r>
                      <a:r>
                        <a:rPr lang="is-IS" dirty="0" smtClean="0"/>
                        <a:t>/h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l/s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kg/s 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kg/m</a:t>
                      </a:r>
                      <a:r>
                        <a:rPr lang="is-IS" baseline="30000" dirty="0" smtClean="0"/>
                        <a:t>3</a:t>
                      </a:r>
                      <a:endParaRPr lang="is-I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Hitastig °C </a:t>
                      </a:r>
                      <a:r>
                        <a:rPr lang="is-IS" baseline="0" dirty="0" smtClean="0"/>
                        <a:t> 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Blöndunar</a:t>
                      </a:r>
                    </a:p>
                    <a:p>
                      <a:r>
                        <a:rPr lang="is-IS" dirty="0" smtClean="0"/>
                        <a:t>hitastig</a:t>
                      </a:r>
                      <a:r>
                        <a:rPr lang="is-IS" baseline="0" dirty="0" smtClean="0"/>
                        <a:t> </a:t>
                      </a:r>
                      <a:endParaRPr lang="is-IS" dirty="0"/>
                    </a:p>
                  </a:txBody>
                  <a:tcPr/>
                </a:tc>
              </a:tr>
              <a:tr h="649497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FF00"/>
                          </a:solidFill>
                        </a:rPr>
                        <a:t>Skv. Brandskydd</a:t>
                      </a:r>
                      <a:r>
                        <a:rPr lang="is-IS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is-I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</a:tr>
              <a:tr h="623064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FF00"/>
                          </a:solidFill>
                        </a:rPr>
                        <a:t>Normalflæði</a:t>
                      </a:r>
                      <a:r>
                        <a:rPr lang="is-IS" baseline="0" dirty="0" smtClean="0"/>
                        <a:t> 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0,03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1,2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20 </a:t>
                      </a:r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(293K)</a:t>
                      </a:r>
                      <a:r>
                        <a:rPr lang="is-IS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</a:tr>
              <a:tr h="649497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FF00"/>
                          </a:solidFill>
                        </a:rPr>
                        <a:t>Brunaflæði  </a:t>
                      </a:r>
                      <a:endParaRPr lang="is-I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0,0147</a:t>
                      </a:r>
                    </a:p>
                    <a:p>
                      <a:endParaRPr lang="is-I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0,29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945 </a:t>
                      </a:r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(1218K)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3200" b="1" dirty="0" smtClean="0">
                          <a:solidFill>
                            <a:srgbClr val="FFFF00"/>
                          </a:solidFill>
                        </a:rPr>
                        <a:t>150</a:t>
                      </a:r>
                      <a:r>
                        <a:rPr lang="is-IS" sz="2400" b="1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is-I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23064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b="0" dirty="0" smtClean="0">
                          <a:solidFill>
                            <a:schemeClr val="tx1"/>
                          </a:solidFill>
                        </a:rPr>
                        <a:t>81 mv.</a:t>
                      </a:r>
                      <a:r>
                        <a:rPr lang="is-I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s-IS" b="0" dirty="0" smtClean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is-I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3064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0000"/>
                          </a:solidFill>
                        </a:rPr>
                        <a:t>Skv.</a:t>
                      </a:r>
                      <a:r>
                        <a:rPr lang="is-IS" b="1" baseline="0" dirty="0" smtClean="0">
                          <a:solidFill>
                            <a:srgbClr val="FF0000"/>
                          </a:solidFill>
                        </a:rPr>
                        <a:t> DS 428 </a:t>
                      </a:r>
                      <a:endParaRPr lang="is-I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</a:tr>
              <a:tr h="623064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0000"/>
                          </a:solidFill>
                        </a:rPr>
                        <a:t>Normalflæði</a:t>
                      </a:r>
                      <a:endParaRPr lang="is-I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90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25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103</a:t>
                      </a:r>
                      <a:r>
                        <a:rPr lang="is-IS" baseline="0" dirty="0" smtClean="0"/>
                        <a:t> mv. </a:t>
                      </a:r>
                      <a:r>
                        <a:rPr lang="is-IS" dirty="0" smtClean="0"/>
                        <a:t>350 </a:t>
                      </a:r>
                      <a:endParaRPr lang="is-IS" dirty="0"/>
                    </a:p>
                  </a:txBody>
                  <a:tcPr/>
                </a:tc>
              </a:tr>
              <a:tr h="623064">
                <a:tc>
                  <a:txBody>
                    <a:bodyPr/>
                    <a:lstStyle/>
                    <a:p>
                      <a:r>
                        <a:rPr lang="is-IS" b="1" dirty="0" smtClean="0">
                          <a:solidFill>
                            <a:srgbClr val="FF0000"/>
                          </a:solidFill>
                        </a:rPr>
                        <a:t>Brunaflæði</a:t>
                      </a:r>
                      <a:r>
                        <a:rPr lang="is-IS" dirty="0" smtClean="0"/>
                        <a:t> 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90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25</a:t>
                      </a:r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>
                          <a:solidFill>
                            <a:srgbClr val="00B050"/>
                          </a:solidFill>
                        </a:rPr>
                        <a:t>945</a:t>
                      </a:r>
                      <a:endParaRPr lang="is-I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3200" dirty="0" smtClean="0">
                          <a:solidFill>
                            <a:srgbClr val="FF0000"/>
                          </a:solidFill>
                        </a:rPr>
                        <a:t>251</a:t>
                      </a:r>
                      <a:endParaRPr lang="is-I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686799" y="1956391"/>
            <a:ext cx="2764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/>
              <a:t>m</a:t>
            </a:r>
            <a:r>
              <a:rPr lang="is-IS" sz="2400" baseline="-25000" dirty="0" smtClean="0"/>
              <a:t>b</a:t>
            </a:r>
            <a:r>
              <a:rPr lang="is-IS" sz="2400" dirty="0" smtClean="0"/>
              <a:t>/m</a:t>
            </a:r>
            <a:r>
              <a:rPr lang="is-IS" sz="2400" baseline="-25000" dirty="0" smtClean="0"/>
              <a:t>n</a:t>
            </a:r>
            <a:r>
              <a:rPr lang="is-IS" sz="2400" dirty="0" smtClean="0"/>
              <a:t> = (T</a:t>
            </a:r>
            <a:r>
              <a:rPr lang="is-IS" sz="2400" baseline="-25000" dirty="0" smtClean="0"/>
              <a:t>nK</a:t>
            </a:r>
            <a:r>
              <a:rPr lang="is-IS" sz="2400" dirty="0" smtClean="0"/>
              <a:t> / T</a:t>
            </a:r>
            <a:r>
              <a:rPr lang="is-IS" sz="2400" baseline="-25000" dirty="0" smtClean="0"/>
              <a:t>bK</a:t>
            </a:r>
            <a:r>
              <a:rPr lang="is-IS" sz="2400" dirty="0" smtClean="0"/>
              <a:t>)</a:t>
            </a:r>
            <a:r>
              <a:rPr lang="is-IS" sz="2400" baseline="30000" dirty="0" smtClean="0"/>
              <a:t>0,5</a:t>
            </a:r>
            <a:endParaRPr lang="is-I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8076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9344999" y="2524502"/>
            <a:ext cx="2170061" cy="1585074"/>
          </a:xfrm>
          <a:custGeom>
            <a:avLst/>
            <a:gdLst>
              <a:gd name="connsiteX0" fmla="*/ 1106806 w 2170061"/>
              <a:gd name="connsiteY0" fmla="*/ 823 h 1585074"/>
              <a:gd name="connsiteX1" fmla="*/ 1287559 w 2170061"/>
              <a:gd name="connsiteY1" fmla="*/ 11455 h 1585074"/>
              <a:gd name="connsiteX2" fmla="*/ 1340722 w 2170061"/>
              <a:gd name="connsiteY2" fmla="*/ 22088 h 1585074"/>
              <a:gd name="connsiteX3" fmla="*/ 1478945 w 2170061"/>
              <a:gd name="connsiteY3" fmla="*/ 43353 h 1585074"/>
              <a:gd name="connsiteX4" fmla="*/ 1627801 w 2170061"/>
              <a:gd name="connsiteY4" fmla="*/ 75251 h 1585074"/>
              <a:gd name="connsiteX5" fmla="*/ 1691596 w 2170061"/>
              <a:gd name="connsiteY5" fmla="*/ 107148 h 1585074"/>
              <a:gd name="connsiteX6" fmla="*/ 1723494 w 2170061"/>
              <a:gd name="connsiteY6" fmla="*/ 117781 h 1585074"/>
              <a:gd name="connsiteX7" fmla="*/ 1819187 w 2170061"/>
              <a:gd name="connsiteY7" fmla="*/ 139046 h 1585074"/>
              <a:gd name="connsiteX8" fmla="*/ 1861717 w 2170061"/>
              <a:gd name="connsiteY8" fmla="*/ 170944 h 1585074"/>
              <a:gd name="connsiteX9" fmla="*/ 1893615 w 2170061"/>
              <a:gd name="connsiteY9" fmla="*/ 192209 h 1585074"/>
              <a:gd name="connsiteX10" fmla="*/ 1925513 w 2170061"/>
              <a:gd name="connsiteY10" fmla="*/ 234739 h 1585074"/>
              <a:gd name="connsiteX11" fmla="*/ 1968043 w 2170061"/>
              <a:gd name="connsiteY11" fmla="*/ 266637 h 1585074"/>
              <a:gd name="connsiteX12" fmla="*/ 2010573 w 2170061"/>
              <a:gd name="connsiteY12" fmla="*/ 341065 h 1585074"/>
              <a:gd name="connsiteX13" fmla="*/ 2042471 w 2170061"/>
              <a:gd name="connsiteY13" fmla="*/ 383595 h 1585074"/>
              <a:gd name="connsiteX14" fmla="*/ 2063736 w 2170061"/>
              <a:gd name="connsiteY14" fmla="*/ 447390 h 1585074"/>
              <a:gd name="connsiteX15" fmla="*/ 2106266 w 2170061"/>
              <a:gd name="connsiteY15" fmla="*/ 521818 h 1585074"/>
              <a:gd name="connsiteX16" fmla="*/ 2127531 w 2170061"/>
              <a:gd name="connsiteY16" fmla="*/ 585613 h 1585074"/>
              <a:gd name="connsiteX17" fmla="*/ 2159429 w 2170061"/>
              <a:gd name="connsiteY17" fmla="*/ 734469 h 1585074"/>
              <a:gd name="connsiteX18" fmla="*/ 2170061 w 2170061"/>
              <a:gd name="connsiteY18" fmla="*/ 851427 h 1585074"/>
              <a:gd name="connsiteX19" fmla="*/ 2159429 w 2170061"/>
              <a:gd name="connsiteY19" fmla="*/ 1074711 h 1585074"/>
              <a:gd name="connsiteX20" fmla="*/ 2127531 w 2170061"/>
              <a:gd name="connsiteY20" fmla="*/ 1138507 h 1585074"/>
              <a:gd name="connsiteX21" fmla="*/ 2095634 w 2170061"/>
              <a:gd name="connsiteY21" fmla="*/ 1191669 h 1585074"/>
              <a:gd name="connsiteX22" fmla="*/ 2085001 w 2170061"/>
              <a:gd name="connsiteY22" fmla="*/ 1234200 h 1585074"/>
              <a:gd name="connsiteX23" fmla="*/ 2042471 w 2170061"/>
              <a:gd name="connsiteY23" fmla="*/ 1276730 h 1585074"/>
              <a:gd name="connsiteX24" fmla="*/ 2021206 w 2170061"/>
              <a:gd name="connsiteY24" fmla="*/ 1308627 h 1585074"/>
              <a:gd name="connsiteX25" fmla="*/ 1989308 w 2170061"/>
              <a:gd name="connsiteY25" fmla="*/ 1329893 h 1585074"/>
              <a:gd name="connsiteX26" fmla="*/ 1840452 w 2170061"/>
              <a:gd name="connsiteY26" fmla="*/ 1457483 h 1585074"/>
              <a:gd name="connsiteX27" fmla="*/ 1787289 w 2170061"/>
              <a:gd name="connsiteY27" fmla="*/ 1489381 h 1585074"/>
              <a:gd name="connsiteX28" fmla="*/ 1638434 w 2170061"/>
              <a:gd name="connsiteY28" fmla="*/ 1531911 h 1585074"/>
              <a:gd name="connsiteX29" fmla="*/ 1500210 w 2170061"/>
              <a:gd name="connsiteY29" fmla="*/ 1553176 h 1585074"/>
              <a:gd name="connsiteX30" fmla="*/ 1436415 w 2170061"/>
              <a:gd name="connsiteY30" fmla="*/ 1563809 h 1585074"/>
              <a:gd name="connsiteX31" fmla="*/ 1159968 w 2170061"/>
              <a:gd name="connsiteY31" fmla="*/ 1585074 h 1585074"/>
              <a:gd name="connsiteX32" fmla="*/ 681503 w 2170061"/>
              <a:gd name="connsiteY32" fmla="*/ 1574441 h 1585074"/>
              <a:gd name="connsiteX33" fmla="*/ 553913 w 2170061"/>
              <a:gd name="connsiteY33" fmla="*/ 1553176 h 1585074"/>
              <a:gd name="connsiteX34" fmla="*/ 405057 w 2170061"/>
              <a:gd name="connsiteY34" fmla="*/ 1531911 h 1585074"/>
              <a:gd name="connsiteX35" fmla="*/ 373159 w 2170061"/>
              <a:gd name="connsiteY35" fmla="*/ 1521279 h 1585074"/>
              <a:gd name="connsiteX36" fmla="*/ 298731 w 2170061"/>
              <a:gd name="connsiteY36" fmla="*/ 1500013 h 1585074"/>
              <a:gd name="connsiteX37" fmla="*/ 256201 w 2170061"/>
              <a:gd name="connsiteY37" fmla="*/ 1478748 h 1585074"/>
              <a:gd name="connsiteX38" fmla="*/ 203038 w 2170061"/>
              <a:gd name="connsiteY38" fmla="*/ 1468116 h 1585074"/>
              <a:gd name="connsiteX39" fmla="*/ 139243 w 2170061"/>
              <a:gd name="connsiteY39" fmla="*/ 1446851 h 1585074"/>
              <a:gd name="connsiteX40" fmla="*/ 107345 w 2170061"/>
              <a:gd name="connsiteY40" fmla="*/ 1414953 h 1585074"/>
              <a:gd name="connsiteX41" fmla="*/ 54182 w 2170061"/>
              <a:gd name="connsiteY41" fmla="*/ 1372423 h 1585074"/>
              <a:gd name="connsiteX42" fmla="*/ 32917 w 2170061"/>
              <a:gd name="connsiteY42" fmla="*/ 1340525 h 1585074"/>
              <a:gd name="connsiteX43" fmla="*/ 1020 w 2170061"/>
              <a:gd name="connsiteY43" fmla="*/ 1191669 h 1585074"/>
              <a:gd name="connsiteX44" fmla="*/ 22285 w 2170061"/>
              <a:gd name="connsiteY44" fmla="*/ 893958 h 1585074"/>
              <a:gd name="connsiteX45" fmla="*/ 43550 w 2170061"/>
              <a:gd name="connsiteY45" fmla="*/ 777000 h 1585074"/>
              <a:gd name="connsiteX46" fmla="*/ 96713 w 2170061"/>
              <a:gd name="connsiteY46" fmla="*/ 691939 h 1585074"/>
              <a:gd name="connsiteX47" fmla="*/ 128610 w 2170061"/>
              <a:gd name="connsiteY47" fmla="*/ 628144 h 1585074"/>
              <a:gd name="connsiteX48" fmla="*/ 171141 w 2170061"/>
              <a:gd name="connsiteY48" fmla="*/ 521818 h 1585074"/>
              <a:gd name="connsiteX49" fmla="*/ 203038 w 2170061"/>
              <a:gd name="connsiteY49" fmla="*/ 500553 h 1585074"/>
              <a:gd name="connsiteX50" fmla="*/ 266834 w 2170061"/>
              <a:gd name="connsiteY50" fmla="*/ 426125 h 1585074"/>
              <a:gd name="connsiteX51" fmla="*/ 298731 w 2170061"/>
              <a:gd name="connsiteY51" fmla="*/ 415493 h 1585074"/>
              <a:gd name="connsiteX52" fmla="*/ 373159 w 2170061"/>
              <a:gd name="connsiteY52" fmla="*/ 351697 h 1585074"/>
              <a:gd name="connsiteX53" fmla="*/ 415689 w 2170061"/>
              <a:gd name="connsiteY53" fmla="*/ 319800 h 1585074"/>
              <a:gd name="connsiteX54" fmla="*/ 522015 w 2170061"/>
              <a:gd name="connsiteY54" fmla="*/ 266637 h 1585074"/>
              <a:gd name="connsiteX55" fmla="*/ 670871 w 2170061"/>
              <a:gd name="connsiteY55" fmla="*/ 202841 h 1585074"/>
              <a:gd name="connsiteX56" fmla="*/ 777196 w 2170061"/>
              <a:gd name="connsiteY56" fmla="*/ 149679 h 1585074"/>
              <a:gd name="connsiteX57" fmla="*/ 819727 w 2170061"/>
              <a:gd name="connsiteY57" fmla="*/ 128413 h 1585074"/>
              <a:gd name="connsiteX58" fmla="*/ 862257 w 2170061"/>
              <a:gd name="connsiteY58" fmla="*/ 117781 h 1585074"/>
              <a:gd name="connsiteX59" fmla="*/ 926052 w 2170061"/>
              <a:gd name="connsiteY59" fmla="*/ 96516 h 1585074"/>
              <a:gd name="connsiteX60" fmla="*/ 957950 w 2170061"/>
              <a:gd name="connsiteY60" fmla="*/ 85883 h 1585074"/>
              <a:gd name="connsiteX61" fmla="*/ 1043010 w 2170061"/>
              <a:gd name="connsiteY61" fmla="*/ 75251 h 1585074"/>
              <a:gd name="connsiteX62" fmla="*/ 1128071 w 2170061"/>
              <a:gd name="connsiteY62" fmla="*/ 32720 h 1585074"/>
              <a:gd name="connsiteX63" fmla="*/ 1106806 w 2170061"/>
              <a:gd name="connsiteY63" fmla="*/ 823 h 1585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70061" h="1585074">
                <a:moveTo>
                  <a:pt x="1106806" y="823"/>
                </a:moveTo>
                <a:cubicBezTo>
                  <a:pt x="1133387" y="-2721"/>
                  <a:pt x="1227452" y="5991"/>
                  <a:pt x="1287559" y="11455"/>
                </a:cubicBezTo>
                <a:cubicBezTo>
                  <a:pt x="1305557" y="13091"/>
                  <a:pt x="1322896" y="19117"/>
                  <a:pt x="1340722" y="22088"/>
                </a:cubicBezTo>
                <a:cubicBezTo>
                  <a:pt x="1386704" y="29752"/>
                  <a:pt x="1433234" y="34211"/>
                  <a:pt x="1478945" y="43353"/>
                </a:cubicBezTo>
                <a:cubicBezTo>
                  <a:pt x="1725273" y="92618"/>
                  <a:pt x="1384271" y="40460"/>
                  <a:pt x="1627801" y="75251"/>
                </a:cubicBezTo>
                <a:cubicBezTo>
                  <a:pt x="1649066" y="85883"/>
                  <a:pt x="1669870" y="97492"/>
                  <a:pt x="1691596" y="107148"/>
                </a:cubicBezTo>
                <a:cubicBezTo>
                  <a:pt x="1701838" y="111700"/>
                  <a:pt x="1712717" y="114702"/>
                  <a:pt x="1723494" y="117781"/>
                </a:cubicBezTo>
                <a:cubicBezTo>
                  <a:pt x="1758521" y="127789"/>
                  <a:pt x="1782657" y="131740"/>
                  <a:pt x="1819187" y="139046"/>
                </a:cubicBezTo>
                <a:cubicBezTo>
                  <a:pt x="1833364" y="149679"/>
                  <a:pt x="1847297" y="160644"/>
                  <a:pt x="1861717" y="170944"/>
                </a:cubicBezTo>
                <a:cubicBezTo>
                  <a:pt x="1872116" y="178372"/>
                  <a:pt x="1884579" y="183173"/>
                  <a:pt x="1893615" y="192209"/>
                </a:cubicBezTo>
                <a:cubicBezTo>
                  <a:pt x="1906146" y="204739"/>
                  <a:pt x="1912982" y="222208"/>
                  <a:pt x="1925513" y="234739"/>
                </a:cubicBezTo>
                <a:cubicBezTo>
                  <a:pt x="1938044" y="247270"/>
                  <a:pt x="1955512" y="254106"/>
                  <a:pt x="1968043" y="266637"/>
                </a:cubicBezTo>
                <a:cubicBezTo>
                  <a:pt x="1987556" y="286150"/>
                  <a:pt x="1996672" y="318824"/>
                  <a:pt x="2010573" y="341065"/>
                </a:cubicBezTo>
                <a:cubicBezTo>
                  <a:pt x="2019965" y="356092"/>
                  <a:pt x="2031838" y="369418"/>
                  <a:pt x="2042471" y="383595"/>
                </a:cubicBezTo>
                <a:cubicBezTo>
                  <a:pt x="2049559" y="404860"/>
                  <a:pt x="2051302" y="428739"/>
                  <a:pt x="2063736" y="447390"/>
                </a:cubicBezTo>
                <a:cubicBezTo>
                  <a:pt x="2082917" y="476161"/>
                  <a:pt x="2092776" y="488094"/>
                  <a:pt x="2106266" y="521818"/>
                </a:cubicBezTo>
                <a:cubicBezTo>
                  <a:pt x="2114591" y="542630"/>
                  <a:pt x="2122095" y="563867"/>
                  <a:pt x="2127531" y="585613"/>
                </a:cubicBezTo>
                <a:cubicBezTo>
                  <a:pt x="2142396" y="645073"/>
                  <a:pt x="2152569" y="676157"/>
                  <a:pt x="2159429" y="734469"/>
                </a:cubicBezTo>
                <a:cubicBezTo>
                  <a:pt x="2164003" y="773348"/>
                  <a:pt x="2166517" y="812441"/>
                  <a:pt x="2170061" y="851427"/>
                </a:cubicBezTo>
                <a:cubicBezTo>
                  <a:pt x="2166517" y="925855"/>
                  <a:pt x="2165617" y="1000456"/>
                  <a:pt x="2159429" y="1074711"/>
                </a:cubicBezTo>
                <a:cubicBezTo>
                  <a:pt x="2157222" y="1101194"/>
                  <a:pt x="2140798" y="1117279"/>
                  <a:pt x="2127531" y="1138507"/>
                </a:cubicBezTo>
                <a:cubicBezTo>
                  <a:pt x="2116578" y="1156031"/>
                  <a:pt x="2106266" y="1173948"/>
                  <a:pt x="2095634" y="1191669"/>
                </a:cubicBezTo>
                <a:cubicBezTo>
                  <a:pt x="2092090" y="1205846"/>
                  <a:pt x="2092746" y="1221808"/>
                  <a:pt x="2085001" y="1234200"/>
                </a:cubicBezTo>
                <a:cubicBezTo>
                  <a:pt x="2074375" y="1251201"/>
                  <a:pt x="2055519" y="1261508"/>
                  <a:pt x="2042471" y="1276730"/>
                </a:cubicBezTo>
                <a:cubicBezTo>
                  <a:pt x="2034155" y="1286432"/>
                  <a:pt x="2030242" y="1299591"/>
                  <a:pt x="2021206" y="1308627"/>
                </a:cubicBezTo>
                <a:cubicBezTo>
                  <a:pt x="2012170" y="1317663"/>
                  <a:pt x="1998764" y="1321297"/>
                  <a:pt x="1989308" y="1329893"/>
                </a:cubicBezTo>
                <a:cubicBezTo>
                  <a:pt x="1868735" y="1439506"/>
                  <a:pt x="1948728" y="1388580"/>
                  <a:pt x="1840452" y="1457483"/>
                </a:cubicBezTo>
                <a:cubicBezTo>
                  <a:pt x="1823017" y="1468578"/>
                  <a:pt x="1806895" y="1482846"/>
                  <a:pt x="1787289" y="1489381"/>
                </a:cubicBezTo>
                <a:cubicBezTo>
                  <a:pt x="1736725" y="1506236"/>
                  <a:pt x="1691839" y="1523010"/>
                  <a:pt x="1638434" y="1531911"/>
                </a:cubicBezTo>
                <a:cubicBezTo>
                  <a:pt x="1479288" y="1558436"/>
                  <a:pt x="1678085" y="1525811"/>
                  <a:pt x="1500210" y="1553176"/>
                </a:cubicBezTo>
                <a:cubicBezTo>
                  <a:pt x="1478902" y="1556454"/>
                  <a:pt x="1457879" y="1561797"/>
                  <a:pt x="1436415" y="1563809"/>
                </a:cubicBezTo>
                <a:cubicBezTo>
                  <a:pt x="1344397" y="1572436"/>
                  <a:pt x="1252117" y="1577986"/>
                  <a:pt x="1159968" y="1585074"/>
                </a:cubicBezTo>
                <a:cubicBezTo>
                  <a:pt x="1000480" y="1581530"/>
                  <a:pt x="840810" y="1582826"/>
                  <a:pt x="681503" y="1574441"/>
                </a:cubicBezTo>
                <a:cubicBezTo>
                  <a:pt x="638446" y="1572175"/>
                  <a:pt x="596443" y="1560264"/>
                  <a:pt x="553913" y="1553176"/>
                </a:cubicBezTo>
                <a:cubicBezTo>
                  <a:pt x="461947" y="1537849"/>
                  <a:pt x="511489" y="1545216"/>
                  <a:pt x="405057" y="1531911"/>
                </a:cubicBezTo>
                <a:cubicBezTo>
                  <a:pt x="394424" y="1528367"/>
                  <a:pt x="383936" y="1524358"/>
                  <a:pt x="373159" y="1521279"/>
                </a:cubicBezTo>
                <a:cubicBezTo>
                  <a:pt x="346182" y="1513571"/>
                  <a:pt x="324223" y="1510938"/>
                  <a:pt x="298731" y="1500013"/>
                </a:cubicBezTo>
                <a:cubicBezTo>
                  <a:pt x="284163" y="1493769"/>
                  <a:pt x="271238" y="1483760"/>
                  <a:pt x="256201" y="1478748"/>
                </a:cubicBezTo>
                <a:cubicBezTo>
                  <a:pt x="239056" y="1473033"/>
                  <a:pt x="220473" y="1472871"/>
                  <a:pt x="203038" y="1468116"/>
                </a:cubicBezTo>
                <a:cubicBezTo>
                  <a:pt x="181413" y="1462218"/>
                  <a:pt x="139243" y="1446851"/>
                  <a:pt x="139243" y="1446851"/>
                </a:cubicBezTo>
                <a:cubicBezTo>
                  <a:pt x="128610" y="1436218"/>
                  <a:pt x="118897" y="1424579"/>
                  <a:pt x="107345" y="1414953"/>
                </a:cubicBezTo>
                <a:cubicBezTo>
                  <a:pt x="74191" y="1387324"/>
                  <a:pt x="78927" y="1403353"/>
                  <a:pt x="54182" y="1372423"/>
                </a:cubicBezTo>
                <a:cubicBezTo>
                  <a:pt x="46199" y="1362444"/>
                  <a:pt x="40005" y="1351158"/>
                  <a:pt x="32917" y="1340525"/>
                </a:cubicBezTo>
                <a:cubicBezTo>
                  <a:pt x="27350" y="1318256"/>
                  <a:pt x="1020" y="1222548"/>
                  <a:pt x="1020" y="1191669"/>
                </a:cubicBezTo>
                <a:cubicBezTo>
                  <a:pt x="1020" y="966847"/>
                  <a:pt x="-7068" y="1011363"/>
                  <a:pt x="22285" y="893958"/>
                </a:cubicBezTo>
                <a:cubicBezTo>
                  <a:pt x="24822" y="873664"/>
                  <a:pt x="27601" y="806240"/>
                  <a:pt x="43550" y="777000"/>
                </a:cubicBezTo>
                <a:cubicBezTo>
                  <a:pt x="59561" y="747647"/>
                  <a:pt x="96713" y="691939"/>
                  <a:pt x="96713" y="691939"/>
                </a:cubicBezTo>
                <a:cubicBezTo>
                  <a:pt x="135485" y="575616"/>
                  <a:pt x="73651" y="751802"/>
                  <a:pt x="128610" y="628144"/>
                </a:cubicBezTo>
                <a:cubicBezTo>
                  <a:pt x="139945" y="602639"/>
                  <a:pt x="150416" y="546688"/>
                  <a:pt x="171141" y="521818"/>
                </a:cubicBezTo>
                <a:cubicBezTo>
                  <a:pt x="179322" y="512001"/>
                  <a:pt x="192406" y="507641"/>
                  <a:pt x="203038" y="500553"/>
                </a:cubicBezTo>
                <a:cubicBezTo>
                  <a:pt x="223473" y="469900"/>
                  <a:pt x="234017" y="449565"/>
                  <a:pt x="266834" y="426125"/>
                </a:cubicBezTo>
                <a:cubicBezTo>
                  <a:pt x="275954" y="419611"/>
                  <a:pt x="288099" y="419037"/>
                  <a:pt x="298731" y="415493"/>
                </a:cubicBezTo>
                <a:cubicBezTo>
                  <a:pt x="362998" y="351224"/>
                  <a:pt x="316484" y="392179"/>
                  <a:pt x="373159" y="351697"/>
                </a:cubicBezTo>
                <a:cubicBezTo>
                  <a:pt x="387579" y="341397"/>
                  <a:pt x="400303" y="328592"/>
                  <a:pt x="415689" y="319800"/>
                </a:cubicBezTo>
                <a:cubicBezTo>
                  <a:pt x="450094" y="300140"/>
                  <a:pt x="486573" y="284358"/>
                  <a:pt x="522015" y="266637"/>
                </a:cubicBezTo>
                <a:cubicBezTo>
                  <a:pt x="627124" y="214082"/>
                  <a:pt x="577002" y="234132"/>
                  <a:pt x="670871" y="202841"/>
                </a:cubicBezTo>
                <a:cubicBezTo>
                  <a:pt x="743473" y="148390"/>
                  <a:pt x="681234" y="188064"/>
                  <a:pt x="777196" y="149679"/>
                </a:cubicBezTo>
                <a:cubicBezTo>
                  <a:pt x="791913" y="143792"/>
                  <a:pt x="804886" y="133978"/>
                  <a:pt x="819727" y="128413"/>
                </a:cubicBezTo>
                <a:cubicBezTo>
                  <a:pt x="833410" y="123282"/>
                  <a:pt x="848260" y="121980"/>
                  <a:pt x="862257" y="117781"/>
                </a:cubicBezTo>
                <a:cubicBezTo>
                  <a:pt x="883727" y="111340"/>
                  <a:pt x="904787" y="103604"/>
                  <a:pt x="926052" y="96516"/>
                </a:cubicBezTo>
                <a:cubicBezTo>
                  <a:pt x="936685" y="92972"/>
                  <a:pt x="946829" y="87273"/>
                  <a:pt x="957950" y="85883"/>
                </a:cubicBezTo>
                <a:lnTo>
                  <a:pt x="1043010" y="75251"/>
                </a:lnTo>
                <a:cubicBezTo>
                  <a:pt x="1080751" y="62671"/>
                  <a:pt x="1106861" y="64535"/>
                  <a:pt x="1128071" y="32720"/>
                </a:cubicBezTo>
                <a:cubicBezTo>
                  <a:pt x="1130037" y="29771"/>
                  <a:pt x="1080225" y="4367"/>
                  <a:pt x="1106806" y="823"/>
                </a:cubicBez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Rectangle 1"/>
          <p:cNvSpPr/>
          <p:nvPr/>
        </p:nvSpPr>
        <p:spPr>
          <a:xfrm>
            <a:off x="2742" y="3429000"/>
            <a:ext cx="12189258" cy="1640840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196" y="204229"/>
            <a:ext cx="10822763" cy="642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/>
              <a:t>	</a:t>
            </a:r>
            <a:r>
              <a:rPr lang="is-IS" sz="1600" dirty="0" smtClean="0"/>
              <a:t>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81470" y="-326952"/>
            <a:ext cx="3441405" cy="4588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77515" y="435935"/>
            <a:ext cx="49244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Úr mörkinni:  </a:t>
            </a:r>
          </a:p>
          <a:p>
            <a:r>
              <a:rPr lang="is-IS" dirty="0" smtClean="0"/>
              <a:t>Brunalokum sleppt, brunahönnun fyrirskrifaði  brunalokur ??  </a:t>
            </a:r>
          </a:p>
          <a:p>
            <a:r>
              <a:rPr lang="is-IS" dirty="0" smtClean="0"/>
              <a:t>Grannar safnlagnir frá íbúðum </a:t>
            </a:r>
          </a:p>
          <a:p>
            <a:r>
              <a:rPr lang="is-IS" dirty="0" smtClean="0"/>
              <a:t>Enginn alvöru reykblásari sjáanlegur en ??  </a:t>
            </a:r>
          </a:p>
          <a:p>
            <a:r>
              <a:rPr lang="is-IS" dirty="0" smtClean="0"/>
              <a:t>Léleg einangrun og illa frágengin </a:t>
            </a:r>
          </a:p>
          <a:p>
            <a:r>
              <a:rPr lang="is-IS" dirty="0" smtClean="0"/>
              <a:t>Ekki betri festingar á stokkum  </a:t>
            </a:r>
          </a:p>
          <a:p>
            <a:endParaRPr lang="is-IS" dirty="0"/>
          </a:p>
          <a:p>
            <a:r>
              <a:rPr lang="is-IS" dirty="0" smtClean="0"/>
              <a:t>Niðurstaða GHK: Brunalokum sleppt en lítið gert í staðinn  </a:t>
            </a:r>
          </a:p>
          <a:p>
            <a:endParaRPr lang="is-IS" dirty="0"/>
          </a:p>
          <a:p>
            <a:r>
              <a:rPr lang="is-IS" dirty="0" smtClean="0"/>
              <a:t>Annað dæmi sem vísað </a:t>
            </a:r>
            <a:r>
              <a:rPr lang="is-IS" dirty="0" smtClean="0"/>
              <a:t>var í sem opið kerfi án brunaloka </a:t>
            </a:r>
            <a:endParaRPr lang="is-IS" dirty="0" smtClean="0"/>
          </a:p>
          <a:p>
            <a:r>
              <a:rPr lang="is-IS" dirty="0" smtClean="0"/>
              <a:t>GHK þekkti dæmið og fyrirskrifaði brunalokur en gert var kerfi án brunaloka </a:t>
            </a:r>
          </a:p>
          <a:p>
            <a:r>
              <a:rPr lang="is-IS" dirty="0" smtClean="0"/>
              <a:t>Forsendur óþekktar  </a:t>
            </a:r>
          </a:p>
        </p:txBody>
      </p:sp>
    </p:spTree>
    <p:extLst>
      <p:ext uri="{BB962C8B-B14F-4D97-AF65-F5344CB8AC3E}">
        <p14:creationId xmlns:p14="http://schemas.microsoft.com/office/powerpoint/2010/main" val="55306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/>
              <a:t>	</a:t>
            </a:r>
            <a:r>
              <a:rPr lang="is-IS" sz="1600" dirty="0" smtClean="0"/>
              <a:t>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8268" y="186690"/>
            <a:ext cx="7381106" cy="517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5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600" b="1" dirty="0" smtClean="0">
                <a:solidFill>
                  <a:schemeClr val="tx1"/>
                </a:solidFill>
                <a:latin typeface="+mj-lt"/>
              </a:rPr>
              <a:t>Aðkoma bruna-hönnuða:</a:t>
            </a:r>
            <a:endParaRPr lang="is-I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15839" y="1143000"/>
            <a:ext cx="2585857" cy="3727174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Skilgreina </a:t>
            </a: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brunatæknilegar forsendur í </a:t>
            </a: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loftræsikerfum</a:t>
            </a:r>
          </a:p>
          <a:p>
            <a:pPr algn="ctr">
              <a:lnSpc>
                <a:spcPct val="90000"/>
              </a:lnSpc>
            </a:pPr>
            <a:endParaRPr lang="is-IS" sz="2400" b="1" dirty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Vinna lausnir með loftræsihönnuðum</a:t>
            </a:r>
            <a:endParaRPr lang="is-IS" sz="24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endParaRPr lang="is-IS" sz="2400" b="1" dirty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Samræma brunavarnir </a:t>
            </a:r>
            <a:endParaRPr lang="is-I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0219" y="1276394"/>
            <a:ext cx="2560320" cy="256032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800" b="1" dirty="0" smtClean="0">
                <a:solidFill>
                  <a:schemeClr val="tx1"/>
                </a:solidFill>
                <a:latin typeface="+mj-lt"/>
              </a:rPr>
              <a:t>Skýrslugerð</a:t>
            </a:r>
          </a:p>
          <a:p>
            <a:pPr>
              <a:lnSpc>
                <a:spcPct val="90000"/>
              </a:lnSpc>
            </a:pPr>
            <a:endParaRPr lang="is-IS" sz="2800" b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800" b="1" dirty="0" smtClean="0">
                <a:solidFill>
                  <a:schemeClr val="tx1"/>
                </a:solidFill>
                <a:latin typeface="+mj-lt"/>
              </a:rPr>
              <a:t>Brunavarna-lýsing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</a:t>
            </a:r>
            <a:r>
              <a:rPr lang="is-IS" sz="1600" dirty="0" smtClean="0"/>
              <a:t>	Gunnar </a:t>
            </a:r>
            <a:r>
              <a:rPr lang="is-IS" sz="1600" dirty="0"/>
              <a:t>H Kristjánsson bygginga- og brunaverkfræðingur (MSc og MPM)</a:t>
            </a:r>
          </a:p>
          <a:p>
            <a:r>
              <a:rPr lang="is-IS" sz="1600" dirty="0"/>
              <a:t> 	</a:t>
            </a:r>
            <a:r>
              <a:rPr lang="is-IS" sz="1600" dirty="0" smtClean="0"/>
              <a:t>	Ármúli </a:t>
            </a:r>
            <a:r>
              <a:rPr lang="is-IS" sz="1600" dirty="0"/>
              <a:t>6 (Orange) s: 662-5990</a:t>
            </a:r>
          </a:p>
          <a:p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1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600" b="1" dirty="0" smtClean="0">
                <a:solidFill>
                  <a:schemeClr val="tx1"/>
                </a:solidFill>
                <a:latin typeface="+mj-lt"/>
              </a:rPr>
              <a:t>Forsendur: </a:t>
            </a:r>
            <a:endParaRPr lang="is-I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15840" y="1669798"/>
            <a:ext cx="2560320" cy="2560320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2000" dirty="0" smtClean="0">
                <a:solidFill>
                  <a:schemeClr val="tx1"/>
                </a:solidFill>
                <a:latin typeface="+mj-lt"/>
              </a:rPr>
              <a:t>Loftræsikerfi skal þannig hannað og frá því gengið að það rýri hvorki brunahólfun byggingar né stuðli að útbreiðslu elds og reyks við bruna</a:t>
            </a:r>
            <a:endParaRPr lang="is-I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0219" y="1276394"/>
            <a:ext cx="2560320" cy="256032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rgbClr val="00B050"/>
                </a:solidFill>
                <a:latin typeface="+mj-lt"/>
              </a:rPr>
              <a:t>1. Loka inni              Bruna - og reyklokur  </a:t>
            </a:r>
          </a:p>
          <a:p>
            <a:pPr algn="ctr">
              <a:lnSpc>
                <a:spcPct val="90000"/>
              </a:lnSpc>
            </a:pPr>
            <a:endParaRPr lang="is-IS" sz="2400" dirty="0" smtClean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rgbClr val="FF0000"/>
                </a:solidFill>
                <a:latin typeface="+mj-lt"/>
              </a:rPr>
              <a:t>2. Opna út  </a:t>
            </a: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is-IS" sz="2400" b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is-IS" sz="2400" b="1" dirty="0" smtClean="0">
                <a:solidFill>
                  <a:srgbClr val="FF0000"/>
                </a:solidFill>
                <a:latin typeface="+mj-lt"/>
              </a:rPr>
              <a:t>eykblásarar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</a:t>
            </a:r>
            <a:r>
              <a:rPr lang="is-IS" sz="1600" dirty="0" smtClean="0"/>
              <a:t>	Gunnar </a:t>
            </a:r>
            <a:r>
              <a:rPr lang="is-IS" sz="1600" dirty="0"/>
              <a:t>H Kristjánsson bygginga- og brunaverkfræðingur (MSc og MPM)</a:t>
            </a:r>
          </a:p>
          <a:p>
            <a:r>
              <a:rPr lang="is-IS" sz="1600" dirty="0"/>
              <a:t> 	</a:t>
            </a:r>
            <a:r>
              <a:rPr lang="is-IS" sz="1600" dirty="0" smtClean="0"/>
              <a:t>	Ármúli </a:t>
            </a:r>
            <a:r>
              <a:rPr lang="is-IS" sz="1600" dirty="0"/>
              <a:t>6 (Orange) s: 662-5990</a:t>
            </a:r>
          </a:p>
          <a:p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5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00B050"/>
                </a:solidFill>
                <a:latin typeface="+mj-lt"/>
              </a:rPr>
              <a:t>Loka inni </a:t>
            </a:r>
          </a:p>
          <a:p>
            <a:pPr algn="ctr">
              <a:lnSpc>
                <a:spcPct val="90000"/>
              </a:lnSpc>
            </a:pPr>
            <a:endParaRPr lang="is-IS" sz="3200" dirty="0">
              <a:solidFill>
                <a:srgbClr val="00B050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00B050"/>
                </a:solidFill>
                <a:latin typeface="+mj-lt"/>
              </a:rPr>
              <a:t> Bruna- og reyklokur </a:t>
            </a:r>
            <a:endParaRPr lang="is-IS" sz="3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15840" y="1669798"/>
            <a:ext cx="2560320" cy="2560320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Kostir: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Þekkt aðferð  lítil óvissa 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Trygg bruna- og reykhólfun </a:t>
            </a:r>
            <a:endParaRPr lang="is-I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4610" y="1276395"/>
            <a:ext cx="2750320" cy="347451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is-IS" sz="2400" b="1" dirty="0" smtClean="0">
              <a:solidFill>
                <a:schemeClr val="tx1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  <a:latin typeface="+mj-lt"/>
              </a:rPr>
              <a:t>Ókostir: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Kostnaður, allt að 30 - 40% af heildarkostnaði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Rekstur - viðhald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Líftími  </a:t>
            </a:r>
          </a:p>
          <a:p>
            <a:pPr algn="ctr">
              <a:lnSpc>
                <a:spcPct val="90000"/>
              </a:lnSpc>
            </a:pPr>
            <a:r>
              <a:rPr lang="is-I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endParaRPr lang="is-IS" sz="1600" dirty="0" smtClean="0"/>
          </a:p>
          <a:p>
            <a:r>
              <a:rPr lang="is-IS" sz="1600" dirty="0" smtClean="0"/>
              <a:t>	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</a:t>
            </a:r>
            <a:r>
              <a:rPr lang="is-IS" sz="1600" dirty="0" smtClean="0"/>
              <a:t>	 </a:t>
            </a:r>
            <a:r>
              <a:rPr lang="is-IS" sz="1600" dirty="0"/>
              <a:t>Gunnar H Kristjánsson bygginga- og brunaverkfræðingur (MSc og MPM)</a:t>
            </a:r>
          </a:p>
          <a:p>
            <a:r>
              <a:rPr lang="is-IS" sz="1600" dirty="0"/>
              <a:t> 	</a:t>
            </a:r>
            <a:r>
              <a:rPr lang="is-IS" sz="1600" dirty="0" smtClean="0"/>
              <a:t>	Ármúli </a:t>
            </a:r>
            <a:r>
              <a:rPr lang="is-IS" sz="1600" dirty="0"/>
              <a:t>6 (Orange) s: 662-5990</a:t>
            </a:r>
          </a:p>
          <a:p>
            <a:endParaRPr lang="is-IS" sz="1600" dirty="0"/>
          </a:p>
          <a:p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0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FF0000"/>
                </a:solidFill>
                <a:latin typeface="+mj-lt"/>
              </a:rPr>
              <a:t>Opna út</a:t>
            </a:r>
          </a:p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FF0000"/>
                </a:solidFill>
                <a:latin typeface="+mj-lt"/>
              </a:rPr>
              <a:t> Reykblásarar </a:t>
            </a:r>
            <a:endParaRPr lang="is-I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5059680" y="1536394"/>
            <a:ext cx="2560320" cy="2560320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2400" b="1" dirty="0">
                <a:solidFill>
                  <a:schemeClr val="tx1"/>
                </a:solidFill>
              </a:rPr>
              <a:t>Kostir: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>
                <a:solidFill>
                  <a:schemeClr val="tx1"/>
                </a:solidFill>
                <a:latin typeface="+mj-lt"/>
              </a:rPr>
              <a:t>M</a:t>
            </a: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inni kostnaður (þó ekki alltaf)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Minna viðhald</a:t>
            </a:r>
            <a:r>
              <a:rPr lang="is-IS" sz="2400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s-IS" sz="2400" dirty="0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8357898" y="717912"/>
            <a:ext cx="2574261" cy="4717688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is-IS" sz="2400" b="1" dirty="0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is-IS" sz="2400" b="1" dirty="0" smtClean="0">
                <a:solidFill>
                  <a:schemeClr val="tx1"/>
                </a:solidFill>
              </a:rPr>
              <a:t>Gallar:</a:t>
            </a:r>
            <a:endParaRPr lang="is-IS" sz="24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Minni þekking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Stærri stokkar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Meiri einangrun (EI60 – 80 mm)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Betri festingar (R60 – M10)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Meiri sönnunarbyrði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Viðkvæmari lausn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s-IS" sz="2400" dirty="0" smtClean="0">
                <a:solidFill>
                  <a:schemeClr val="tx1"/>
                </a:solidFill>
                <a:latin typeface="+mj-lt"/>
              </a:rPr>
              <a:t>Gallar í DS 428 (eðlisfræði)</a:t>
            </a:r>
            <a:r>
              <a:rPr lang="is-IS" sz="2400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s-IS" sz="24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6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1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9774" y="408064"/>
            <a:ext cx="8447018" cy="50963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51504" y="5595916"/>
            <a:ext cx="246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Úr bæklingi frá Exhausto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71108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FF0000"/>
                </a:solidFill>
                <a:latin typeface="+mj-lt"/>
              </a:rPr>
              <a:t>Opna út  </a:t>
            </a:r>
          </a:p>
          <a:p>
            <a:pPr algn="ctr">
              <a:lnSpc>
                <a:spcPct val="90000"/>
              </a:lnSpc>
            </a:pPr>
            <a:endParaRPr lang="is-IS" sz="3200" dirty="0" smtClean="0">
              <a:solidFill>
                <a:srgbClr val="FF0000"/>
              </a:solidFill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rgbClr val="FF0000"/>
                </a:solidFill>
                <a:latin typeface="+mj-lt"/>
              </a:rPr>
              <a:t>Reykblásarar </a:t>
            </a:r>
            <a:endParaRPr lang="is-I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28597" y="1477393"/>
            <a:ext cx="2560743" cy="2822758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b="1" dirty="0" smtClean="0">
                <a:solidFill>
                  <a:schemeClr val="tx1"/>
                </a:solidFill>
                <a:latin typeface="+mj-lt"/>
              </a:rPr>
              <a:t>Meginregla liður 7  í gr. 9.6.14. </a:t>
            </a:r>
          </a:p>
          <a:p>
            <a:pPr algn="ctr">
              <a:lnSpc>
                <a:spcPct val="90000"/>
              </a:lnSpc>
            </a:pPr>
            <a:r>
              <a:rPr lang="is-IS" dirty="0" smtClean="0">
                <a:solidFill>
                  <a:schemeClr val="tx1"/>
                </a:solidFill>
                <a:latin typeface="+mj-lt"/>
              </a:rPr>
              <a:t>Þegar loftræsikerfi er brunatæknilega hannað, t.d. með blásurum í gangi eða þrýstingsjöfnun, skal sýna fram á með útreikningum að markmið 1. töluliðar sé uppfyllt. </a:t>
            </a:r>
            <a:endParaRPr lang="is-I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0219" y="1276394"/>
            <a:ext cx="2560320" cy="256032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is-IS" sz="3200" dirty="0" smtClean="0">
                <a:solidFill>
                  <a:schemeClr val="tx1"/>
                </a:solidFill>
                <a:latin typeface="+mj-lt"/>
              </a:rPr>
              <a:t>Taka skal tillit til aukins hita og  þrýstings vegna elds</a:t>
            </a:r>
            <a:endParaRPr lang="is-I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8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sp>
        <p:nvSpPr>
          <p:cNvPr id="7" name="Isosceles Triangle 6"/>
          <p:cNvSpPr/>
          <p:nvPr/>
        </p:nvSpPr>
        <p:spPr>
          <a:xfrm>
            <a:off x="1598555" y="444843"/>
            <a:ext cx="4283261" cy="478037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4000" dirty="0" smtClean="0">
                <a:solidFill>
                  <a:schemeClr val="tx1"/>
                </a:solidFill>
              </a:rPr>
              <a:t>1500 Pa yfirþrýst-ingur</a:t>
            </a:r>
            <a:endParaRPr lang="is-IS" sz="4000" dirty="0">
              <a:solidFill>
                <a:srgbClr val="FF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8501449" y="2347784"/>
            <a:ext cx="815546" cy="79083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16995" y="2558534"/>
            <a:ext cx="70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50 Pa</a:t>
            </a:r>
            <a:endParaRPr lang="is-I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73" y="1957928"/>
            <a:ext cx="1299519" cy="7797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382" y="1478177"/>
            <a:ext cx="1196067" cy="90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5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5693" y="5595916"/>
            <a:ext cx="12192000" cy="1262084"/>
          </a:xfrm>
        </p:spPr>
        <p:txBody>
          <a:bodyPr/>
          <a:lstStyle/>
          <a:p>
            <a:r>
              <a:rPr lang="is-IS" sz="1600" dirty="0" smtClean="0"/>
              <a:t>	Fundur </a:t>
            </a:r>
            <a:r>
              <a:rPr lang="is-IS" sz="1600" dirty="0"/>
              <a:t>hjá Lagnafélagi Íslands  - 20. apríl 2015</a:t>
            </a:r>
          </a:p>
          <a:p>
            <a:r>
              <a:rPr lang="is-IS" sz="1600" dirty="0"/>
              <a:t>	 Gunnar H Kristjánsson bygginga- og brunaverkfræðingur (MSc og MPM)</a:t>
            </a:r>
          </a:p>
          <a:p>
            <a:r>
              <a:rPr lang="is-IS" sz="1600" dirty="0"/>
              <a:t> 	Ármúli 6 (Orange) s: 662-5990</a:t>
            </a:r>
          </a:p>
          <a:p>
            <a:endParaRPr lang="is-IS" sz="16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8914"/>
            <a:ext cx="2883658" cy="107908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37222" y="1441798"/>
            <a:ext cx="2409568" cy="3385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800" dirty="0" smtClean="0"/>
              <a:t>Hótelherbergi </a:t>
            </a:r>
          </a:p>
          <a:p>
            <a:pPr algn="ctr"/>
            <a:r>
              <a:rPr lang="is-IS" sz="2800" dirty="0" smtClean="0"/>
              <a:t>19 m</a:t>
            </a:r>
            <a:r>
              <a:rPr lang="is-IS" sz="2800" baseline="30000" dirty="0" smtClean="0"/>
              <a:t>2</a:t>
            </a:r>
          </a:p>
          <a:p>
            <a:pPr algn="ctr"/>
            <a:endParaRPr lang="is-IS" sz="2800" baseline="30000" dirty="0"/>
          </a:p>
          <a:p>
            <a:pPr algn="ctr"/>
            <a:r>
              <a:rPr lang="is-IS" sz="2800" dirty="0" smtClean="0"/>
              <a:t> Einfalt útsogskerfi með rist </a:t>
            </a:r>
            <a:endParaRPr lang="is-IS" sz="2800" baseline="30000" dirty="0" smtClean="0"/>
          </a:p>
          <a:p>
            <a:pPr algn="ctr"/>
            <a:endParaRPr lang="is-IS" dirty="0"/>
          </a:p>
        </p:txBody>
      </p:sp>
      <p:sp>
        <p:nvSpPr>
          <p:cNvPr id="13" name="TextBox 12"/>
          <p:cNvSpPr txBox="1"/>
          <p:nvPr/>
        </p:nvSpPr>
        <p:spPr>
          <a:xfrm>
            <a:off x="8107680" y="558801"/>
            <a:ext cx="33939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Brunaflæði </a:t>
            </a:r>
            <a:r>
              <a:rPr lang="is-IS" sz="2400" dirty="0" smtClean="0">
                <a:solidFill>
                  <a:srgbClr val="FF0000"/>
                </a:solidFill>
              </a:rPr>
              <a:t>340 l/s</a:t>
            </a:r>
          </a:p>
          <a:p>
            <a:r>
              <a:rPr lang="is-IS" sz="1600" dirty="0" smtClean="0"/>
              <a:t>(fall af brunavaxtahraða og rúmmáli)  </a:t>
            </a:r>
            <a:endParaRPr lang="is-I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526506" y="1982376"/>
            <a:ext cx="3108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Leki út um veggi og hurð </a:t>
            </a:r>
            <a:r>
              <a:rPr lang="is-IS" sz="2400" dirty="0" smtClean="0">
                <a:solidFill>
                  <a:srgbClr val="FF0000"/>
                </a:solidFill>
              </a:rPr>
              <a:t>70 l/s </a:t>
            </a:r>
            <a:endParaRPr lang="is-IS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05520" y="3271520"/>
            <a:ext cx="314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Leki út um loftrist </a:t>
            </a:r>
          </a:p>
          <a:p>
            <a:r>
              <a:rPr lang="is-IS" sz="2400" dirty="0" smtClean="0">
                <a:solidFill>
                  <a:srgbClr val="FF0000"/>
                </a:solidFill>
              </a:rPr>
              <a:t>195 l/s </a:t>
            </a:r>
            <a:endParaRPr lang="is-IS" sz="2400" dirty="0">
              <a:solidFill>
                <a:srgbClr val="FF0000"/>
              </a:solidFill>
            </a:endParaRPr>
          </a:p>
        </p:txBody>
      </p:sp>
      <p:cxnSp>
        <p:nvCxnSpPr>
          <p:cNvPr id="19" name="Elbow Connector 18"/>
          <p:cNvCxnSpPr/>
          <p:nvPr/>
        </p:nvCxnSpPr>
        <p:spPr>
          <a:xfrm rot="10800000">
            <a:off x="1818366" y="1441799"/>
            <a:ext cx="2518857" cy="6003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3120" y="835800"/>
            <a:ext cx="2418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Inn í útsogskerfið: </a:t>
            </a:r>
            <a:r>
              <a:rPr lang="is-IS" sz="2400" dirty="0" smtClean="0">
                <a:solidFill>
                  <a:srgbClr val="FF0000"/>
                </a:solidFill>
              </a:rPr>
              <a:t>75 l/s</a:t>
            </a:r>
          </a:p>
          <a:p>
            <a:r>
              <a:rPr lang="is-IS" sz="1600" dirty="0" smtClean="0"/>
              <a:t>(fall af opstærð, þrýstifalli, yfirþrýsingi og hitastigi)</a:t>
            </a:r>
          </a:p>
        </p:txBody>
      </p:sp>
      <p:cxnSp>
        <p:nvCxnSpPr>
          <p:cNvPr id="26" name="Elbow Connector 25"/>
          <p:cNvCxnSpPr/>
          <p:nvPr/>
        </p:nvCxnSpPr>
        <p:spPr>
          <a:xfrm flipV="1">
            <a:off x="6746790" y="835800"/>
            <a:ext cx="1259290" cy="10641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flipV="1">
            <a:off x="6746790" y="2640800"/>
            <a:ext cx="1700702" cy="9621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6746790" y="3874534"/>
            <a:ext cx="1779716" cy="9177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04240" y="2682240"/>
            <a:ext cx="26789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Yfirþrýstingur m.v. 350 °C = </a:t>
            </a:r>
            <a:r>
              <a:rPr lang="is-IS" sz="2400" dirty="0" smtClean="0">
                <a:solidFill>
                  <a:srgbClr val="FF0000"/>
                </a:solidFill>
              </a:rPr>
              <a:t>455 Pa</a:t>
            </a:r>
          </a:p>
          <a:p>
            <a:r>
              <a:rPr lang="is-IS" sz="1600" dirty="0" smtClean="0"/>
              <a:t>(fall af opum, brunaflæði og hitastigi) </a:t>
            </a:r>
            <a:r>
              <a:rPr lang="is-IS" sz="2400" dirty="0" smtClean="0"/>
              <a:t> </a:t>
            </a:r>
            <a:endParaRPr lang="is-IS" sz="2400" dirty="0"/>
          </a:p>
        </p:txBody>
      </p:sp>
      <p:cxnSp>
        <p:nvCxnSpPr>
          <p:cNvPr id="33" name="Elbow Connector 32"/>
          <p:cNvCxnSpPr/>
          <p:nvPr/>
        </p:nvCxnSpPr>
        <p:spPr>
          <a:xfrm rot="10800000">
            <a:off x="2997200" y="3271520"/>
            <a:ext cx="1340022" cy="5791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32452" y="4979504"/>
            <a:ext cx="2018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1500 Pa ??</a:t>
            </a:r>
            <a:endParaRPr lang="is-IS" sz="2400" dirty="0"/>
          </a:p>
        </p:txBody>
      </p:sp>
    </p:spTree>
    <p:extLst>
      <p:ext uri="{BB962C8B-B14F-4D97-AF65-F5344CB8AC3E}">
        <p14:creationId xmlns:p14="http://schemas.microsoft.com/office/powerpoint/2010/main" val="304331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6" grpId="0"/>
      <p:bldP spid="17" grpId="0"/>
      <p:bldP spid="20" grpId="0"/>
      <p:bldP spid="31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veUpGrowText_16x9.potx" id="{46795A11-1006-47A1-84EC-661E825A4B41}" vid="{8DA1E4C7-FA45-4DF8-8303-EEBE81AA98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DA6D40-2ADB-4825-9069-95A3FE65AB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 slide Rectangles curve up and grow in sequence (widescreen)</Template>
  <TotalTime>0</TotalTime>
  <Words>425</Words>
  <Application>Microsoft Office PowerPoint</Application>
  <PresentationFormat>Widescreen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2015-04-18T13:28:51Z</dcterms:created>
  <dcterms:modified xsi:type="dcterms:W3CDTF">2015-04-20T09:33:05Z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TC040144529991</vt:lpwstr>
  </property>
</Properties>
</file>